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1A4992-0197-44D2-A47D-D680F80006EB}" type="datetimeFigureOut">
              <a:rPr lang="en-US" smtClean="0"/>
              <a:t>4/1/2020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43D1DB-530B-42CD-92A9-46F3B69A15E0}" type="slidenum">
              <a:rPr lang="en-US" smtClean="0"/>
              <a:t>‹#›</a:t>
            </a:fld>
            <a:endParaRPr lang="en-US"/>
          </a:p>
        </p:txBody>
      </p:sp>
    </p:spTree>
    <p:extLst>
      <p:ext uri="{BB962C8B-B14F-4D97-AF65-F5344CB8AC3E}">
        <p14:creationId xmlns:p14="http://schemas.microsoft.com/office/powerpoint/2010/main" val="1290242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43D1DB-530B-42CD-92A9-46F3B69A15E0}" type="slidenum">
              <a:rPr lang="en-US" smtClean="0"/>
              <a:t>5</a:t>
            </a:fld>
            <a:endParaRPr lang="en-US"/>
          </a:p>
        </p:txBody>
      </p:sp>
    </p:spTree>
    <p:extLst>
      <p:ext uri="{BB962C8B-B14F-4D97-AF65-F5344CB8AC3E}">
        <p14:creationId xmlns:p14="http://schemas.microsoft.com/office/powerpoint/2010/main" val="1520970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1EB545-9ED2-4CCD-A189-3FE4410212A2}"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A02934-B4DA-4E69-BBCB-2DE86781057E}" type="slidenum">
              <a:rPr lang="en-US" smtClean="0"/>
              <a:t>‹#›</a:t>
            </a:fld>
            <a:endParaRPr lang="en-US"/>
          </a:p>
        </p:txBody>
      </p:sp>
    </p:spTree>
    <p:extLst>
      <p:ext uri="{BB962C8B-B14F-4D97-AF65-F5344CB8AC3E}">
        <p14:creationId xmlns:p14="http://schemas.microsoft.com/office/powerpoint/2010/main" val="3756844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1EB545-9ED2-4CCD-A189-3FE4410212A2}"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A02934-B4DA-4E69-BBCB-2DE86781057E}" type="slidenum">
              <a:rPr lang="en-US" smtClean="0"/>
              <a:t>‹#›</a:t>
            </a:fld>
            <a:endParaRPr lang="en-US"/>
          </a:p>
        </p:txBody>
      </p:sp>
    </p:spTree>
    <p:extLst>
      <p:ext uri="{BB962C8B-B14F-4D97-AF65-F5344CB8AC3E}">
        <p14:creationId xmlns:p14="http://schemas.microsoft.com/office/powerpoint/2010/main" val="3356760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1EB545-9ED2-4CCD-A189-3FE4410212A2}"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A02934-B4DA-4E69-BBCB-2DE86781057E}" type="slidenum">
              <a:rPr lang="en-US" smtClean="0"/>
              <a:t>‹#›</a:t>
            </a:fld>
            <a:endParaRPr lang="en-US"/>
          </a:p>
        </p:txBody>
      </p:sp>
    </p:spTree>
    <p:extLst>
      <p:ext uri="{BB962C8B-B14F-4D97-AF65-F5344CB8AC3E}">
        <p14:creationId xmlns:p14="http://schemas.microsoft.com/office/powerpoint/2010/main" val="2316808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1EB545-9ED2-4CCD-A189-3FE4410212A2}"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A02934-B4DA-4E69-BBCB-2DE86781057E}" type="slidenum">
              <a:rPr lang="en-US" smtClean="0"/>
              <a:t>‹#›</a:t>
            </a:fld>
            <a:endParaRPr lang="en-US"/>
          </a:p>
        </p:txBody>
      </p:sp>
    </p:spTree>
    <p:extLst>
      <p:ext uri="{BB962C8B-B14F-4D97-AF65-F5344CB8AC3E}">
        <p14:creationId xmlns:p14="http://schemas.microsoft.com/office/powerpoint/2010/main" val="1304021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1EB545-9ED2-4CCD-A189-3FE4410212A2}" type="datetimeFigureOut">
              <a:rPr lang="en-US" smtClean="0"/>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A02934-B4DA-4E69-BBCB-2DE86781057E}" type="slidenum">
              <a:rPr lang="en-US" smtClean="0"/>
              <a:t>‹#›</a:t>
            </a:fld>
            <a:endParaRPr lang="en-US"/>
          </a:p>
        </p:txBody>
      </p:sp>
    </p:spTree>
    <p:extLst>
      <p:ext uri="{BB962C8B-B14F-4D97-AF65-F5344CB8AC3E}">
        <p14:creationId xmlns:p14="http://schemas.microsoft.com/office/powerpoint/2010/main" val="2301451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1EB545-9ED2-4CCD-A189-3FE4410212A2}"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A02934-B4DA-4E69-BBCB-2DE86781057E}" type="slidenum">
              <a:rPr lang="en-US" smtClean="0"/>
              <a:t>‹#›</a:t>
            </a:fld>
            <a:endParaRPr lang="en-US"/>
          </a:p>
        </p:txBody>
      </p:sp>
    </p:spTree>
    <p:extLst>
      <p:ext uri="{BB962C8B-B14F-4D97-AF65-F5344CB8AC3E}">
        <p14:creationId xmlns:p14="http://schemas.microsoft.com/office/powerpoint/2010/main" val="3423084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1EB545-9ED2-4CCD-A189-3FE4410212A2}" type="datetimeFigureOut">
              <a:rPr lang="en-US" smtClean="0"/>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A02934-B4DA-4E69-BBCB-2DE86781057E}" type="slidenum">
              <a:rPr lang="en-US" smtClean="0"/>
              <a:t>‹#›</a:t>
            </a:fld>
            <a:endParaRPr lang="en-US"/>
          </a:p>
        </p:txBody>
      </p:sp>
    </p:spTree>
    <p:extLst>
      <p:ext uri="{BB962C8B-B14F-4D97-AF65-F5344CB8AC3E}">
        <p14:creationId xmlns:p14="http://schemas.microsoft.com/office/powerpoint/2010/main" val="2326411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1EB545-9ED2-4CCD-A189-3FE4410212A2}" type="datetimeFigureOut">
              <a:rPr lang="en-US" smtClean="0"/>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A02934-B4DA-4E69-BBCB-2DE86781057E}" type="slidenum">
              <a:rPr lang="en-US" smtClean="0"/>
              <a:t>‹#›</a:t>
            </a:fld>
            <a:endParaRPr lang="en-US"/>
          </a:p>
        </p:txBody>
      </p:sp>
    </p:spTree>
    <p:extLst>
      <p:ext uri="{BB962C8B-B14F-4D97-AF65-F5344CB8AC3E}">
        <p14:creationId xmlns:p14="http://schemas.microsoft.com/office/powerpoint/2010/main" val="486695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1EB545-9ED2-4CCD-A189-3FE4410212A2}" type="datetimeFigureOut">
              <a:rPr lang="en-US" smtClean="0"/>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A02934-B4DA-4E69-BBCB-2DE86781057E}" type="slidenum">
              <a:rPr lang="en-US" smtClean="0"/>
              <a:t>‹#›</a:t>
            </a:fld>
            <a:endParaRPr lang="en-US"/>
          </a:p>
        </p:txBody>
      </p:sp>
    </p:spTree>
    <p:extLst>
      <p:ext uri="{BB962C8B-B14F-4D97-AF65-F5344CB8AC3E}">
        <p14:creationId xmlns:p14="http://schemas.microsoft.com/office/powerpoint/2010/main" val="2709948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1EB545-9ED2-4CCD-A189-3FE4410212A2}"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A02934-B4DA-4E69-BBCB-2DE86781057E}" type="slidenum">
              <a:rPr lang="en-US" smtClean="0"/>
              <a:t>‹#›</a:t>
            </a:fld>
            <a:endParaRPr lang="en-US"/>
          </a:p>
        </p:txBody>
      </p:sp>
    </p:spTree>
    <p:extLst>
      <p:ext uri="{BB962C8B-B14F-4D97-AF65-F5344CB8AC3E}">
        <p14:creationId xmlns:p14="http://schemas.microsoft.com/office/powerpoint/2010/main" val="2963954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1EB545-9ED2-4CCD-A189-3FE4410212A2}" type="datetimeFigureOut">
              <a:rPr lang="en-US" smtClean="0"/>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A02934-B4DA-4E69-BBCB-2DE86781057E}" type="slidenum">
              <a:rPr lang="en-US" smtClean="0"/>
              <a:t>‹#›</a:t>
            </a:fld>
            <a:endParaRPr lang="en-US"/>
          </a:p>
        </p:txBody>
      </p:sp>
    </p:spTree>
    <p:extLst>
      <p:ext uri="{BB962C8B-B14F-4D97-AF65-F5344CB8AC3E}">
        <p14:creationId xmlns:p14="http://schemas.microsoft.com/office/powerpoint/2010/main" val="1153081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1EB545-9ED2-4CCD-A189-3FE4410212A2}" type="datetimeFigureOut">
              <a:rPr lang="en-US" smtClean="0"/>
              <a:t>4/1/2020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A02934-B4DA-4E69-BBCB-2DE86781057E}" type="slidenum">
              <a:rPr lang="en-US" smtClean="0"/>
              <a:t>‹#›</a:t>
            </a:fld>
            <a:endParaRPr lang="en-US"/>
          </a:p>
        </p:txBody>
      </p:sp>
    </p:spTree>
    <p:extLst>
      <p:ext uri="{BB962C8B-B14F-4D97-AF65-F5344CB8AC3E}">
        <p14:creationId xmlns:p14="http://schemas.microsoft.com/office/powerpoint/2010/main" val="1293214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1371599"/>
          </a:xfrm>
        </p:spPr>
        <p:txBody>
          <a:bodyPr>
            <a:normAutofit/>
          </a:bodyPr>
          <a:lstStyle/>
          <a:p>
            <a:pPr algn="l"/>
            <a:r>
              <a:rPr lang="en-US" sz="4000" b="1" dirty="0" smtClean="0"/>
              <a:t>Leadership</a:t>
            </a:r>
            <a:r>
              <a:rPr lang="en-US" sz="4000" dirty="0" smtClean="0"/>
              <a:t> in </a:t>
            </a:r>
            <a:r>
              <a:rPr lang="en-US" sz="3600" b="1" dirty="0" smtClean="0"/>
              <a:t>Nonprofit Organization</a:t>
            </a:r>
            <a:endParaRPr lang="en-US" sz="3600" b="1" dirty="0"/>
          </a:p>
        </p:txBody>
      </p:sp>
      <p:sp>
        <p:nvSpPr>
          <p:cNvPr id="3" name="Subtitle 2"/>
          <p:cNvSpPr>
            <a:spLocks noGrp="1"/>
          </p:cNvSpPr>
          <p:nvPr>
            <p:ph type="subTitle" idx="1"/>
          </p:nvPr>
        </p:nvSpPr>
        <p:spPr>
          <a:xfrm>
            <a:off x="533400" y="1600200"/>
            <a:ext cx="8077200" cy="4876800"/>
          </a:xfrm>
        </p:spPr>
        <p:txBody>
          <a:bodyPr/>
          <a:lstStyle/>
          <a:p>
            <a:pPr algn="l"/>
            <a:r>
              <a:rPr lang="en-US" b="1" dirty="0"/>
              <a:t>Leadership</a:t>
            </a:r>
            <a:r>
              <a:rPr lang="en-US" dirty="0"/>
              <a:t> can make or </a:t>
            </a:r>
            <a:r>
              <a:rPr lang="en-US" dirty="0" smtClean="0"/>
              <a:t>break an</a:t>
            </a:r>
            <a:r>
              <a:rPr lang="en-US" dirty="0"/>
              <a:t> </a:t>
            </a:r>
            <a:r>
              <a:rPr lang="en-US" b="1" dirty="0"/>
              <a:t>organization</a:t>
            </a:r>
            <a:r>
              <a:rPr lang="en-US" dirty="0" smtClean="0"/>
              <a:t>.</a:t>
            </a:r>
          </a:p>
          <a:p>
            <a:pPr algn="l"/>
            <a:r>
              <a:rPr lang="en-US" dirty="0"/>
              <a:t> </a:t>
            </a:r>
            <a:r>
              <a:rPr lang="en-US" b="1" dirty="0"/>
              <a:t>Leadership in nonprofit organizations</a:t>
            </a:r>
            <a:r>
              <a:rPr lang="en-US" dirty="0"/>
              <a:t> presents a specific set of challenges and therefore requires a unique set of skills</a:t>
            </a:r>
            <a:r>
              <a:rPr lang="en-US" dirty="0" smtClean="0"/>
              <a:t>.</a:t>
            </a:r>
          </a:p>
          <a:p>
            <a:pPr algn="l"/>
            <a:r>
              <a:rPr lang="en-US" dirty="0" smtClean="0"/>
              <a:t> </a:t>
            </a:r>
            <a:r>
              <a:rPr lang="en-US" dirty="0"/>
              <a:t>Executive </a:t>
            </a:r>
            <a:r>
              <a:rPr lang="en-US" dirty="0" smtClean="0"/>
              <a:t>mentoring</a:t>
            </a:r>
          </a:p>
          <a:p>
            <a:pPr algn="l"/>
            <a:r>
              <a:rPr lang="en-US" dirty="0" smtClean="0"/>
              <a:t>and</a:t>
            </a:r>
            <a:r>
              <a:rPr lang="en-US" dirty="0"/>
              <a:t> </a:t>
            </a:r>
            <a:r>
              <a:rPr lang="en-US" b="1" dirty="0"/>
              <a:t>leadership</a:t>
            </a:r>
            <a:r>
              <a:rPr lang="en-US" dirty="0"/>
              <a:t> development training can be key to growing </a:t>
            </a:r>
            <a:r>
              <a:rPr lang="en-US" b="1" dirty="0"/>
              <a:t>nonprofit</a:t>
            </a:r>
            <a:r>
              <a:rPr lang="en-US" dirty="0"/>
              <a:t> core competencies among board members and volunteers alike.</a:t>
            </a:r>
          </a:p>
          <a:p>
            <a:pPr algn="l"/>
            <a:endParaRPr lang="en-US" dirty="0"/>
          </a:p>
        </p:txBody>
      </p:sp>
    </p:spTree>
    <p:extLst>
      <p:ext uri="{BB962C8B-B14F-4D97-AF65-F5344CB8AC3E}">
        <p14:creationId xmlns:p14="http://schemas.microsoft.com/office/powerpoint/2010/main" val="3702912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Board Expectations</a:t>
            </a:r>
          </a:p>
        </p:txBody>
      </p:sp>
      <p:sp>
        <p:nvSpPr>
          <p:cNvPr id="3" name="Content Placeholder 2"/>
          <p:cNvSpPr>
            <a:spLocks noGrp="1"/>
          </p:cNvSpPr>
          <p:nvPr>
            <p:ph idx="1"/>
          </p:nvPr>
        </p:nvSpPr>
        <p:spPr/>
        <p:txBody>
          <a:bodyPr>
            <a:normAutofit lnSpcReduction="10000"/>
          </a:bodyPr>
          <a:lstStyle/>
          <a:p>
            <a:r>
              <a:rPr lang="en-US" dirty="0"/>
              <a:t>Most boards of directors of associations, clubs and nonprofits are comprised of individuals from different walks of life and varied professions. They have joined the board because they want to contribute in a meaningful way to their profession, industry or society in general. Some folks are also looking for networking opportunities, leadership experience, or simply for social </a:t>
            </a:r>
            <a:r>
              <a:rPr lang="en-US" dirty="0" smtClean="0"/>
              <a:t>interaction.</a:t>
            </a:r>
            <a:endParaRPr lang="en-US" dirty="0"/>
          </a:p>
        </p:txBody>
      </p:sp>
    </p:spTree>
    <p:extLst>
      <p:ext uri="{BB962C8B-B14F-4D97-AF65-F5344CB8AC3E}">
        <p14:creationId xmlns:p14="http://schemas.microsoft.com/office/powerpoint/2010/main" val="3435915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Setting Board Expectations</a:t>
            </a:r>
          </a:p>
        </p:txBody>
      </p:sp>
      <p:sp>
        <p:nvSpPr>
          <p:cNvPr id="3" name="Content Placeholder 2"/>
          <p:cNvSpPr>
            <a:spLocks noGrp="1"/>
          </p:cNvSpPr>
          <p:nvPr>
            <p:ph idx="1"/>
          </p:nvPr>
        </p:nvSpPr>
        <p:spPr>
          <a:xfrm>
            <a:off x="457200" y="2057399"/>
            <a:ext cx="8229600" cy="2590801"/>
          </a:xfrm>
        </p:spPr>
        <p:txBody>
          <a:bodyPr/>
          <a:lstStyle/>
          <a:p>
            <a:r>
              <a:rPr lang="en-US" b="1" i="1" dirty="0"/>
              <a:t>High level board expectations</a:t>
            </a:r>
          </a:p>
          <a:p>
            <a:r>
              <a:rPr lang="en-US" b="1" i="1" dirty="0"/>
              <a:t>When and how to set expectations</a:t>
            </a:r>
          </a:p>
          <a:p>
            <a:r>
              <a:rPr lang="en-US" dirty="0"/>
              <a:t>“</a:t>
            </a:r>
            <a:r>
              <a:rPr lang="en-US" b="1" dirty="0"/>
              <a:t>It’s never too late to improve board performance with </a:t>
            </a:r>
            <a:r>
              <a:rPr lang="en-US" b="1" dirty="0" smtClean="0"/>
              <a:t>training”</a:t>
            </a:r>
            <a:endParaRPr lang="en-US" b="1" dirty="0"/>
          </a:p>
        </p:txBody>
      </p:sp>
    </p:spTree>
    <p:extLst>
      <p:ext uri="{BB962C8B-B14F-4D97-AF65-F5344CB8AC3E}">
        <p14:creationId xmlns:p14="http://schemas.microsoft.com/office/powerpoint/2010/main" val="317185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Board Orientation</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pPr lvl="0"/>
            <a:r>
              <a:rPr lang="en-US" dirty="0"/>
              <a:t>Mission and vision statements</a:t>
            </a:r>
          </a:p>
          <a:p>
            <a:pPr lvl="0"/>
            <a:r>
              <a:rPr lang="en-US" dirty="0"/>
              <a:t>Organizational history</a:t>
            </a:r>
          </a:p>
          <a:p>
            <a:pPr lvl="0"/>
            <a:r>
              <a:rPr lang="en-US" dirty="0"/>
              <a:t>Bylaws and policies</a:t>
            </a:r>
          </a:p>
          <a:p>
            <a:pPr lvl="0"/>
            <a:r>
              <a:rPr lang="en-US" dirty="0"/>
              <a:t>Strategic plan</a:t>
            </a:r>
          </a:p>
          <a:p>
            <a:pPr lvl="0"/>
            <a:r>
              <a:rPr lang="en-US" dirty="0"/>
              <a:t>Financial summaries</a:t>
            </a:r>
          </a:p>
          <a:p>
            <a:pPr lvl="0"/>
            <a:r>
              <a:rPr lang="en-US" dirty="0"/>
              <a:t>Board information</a:t>
            </a:r>
          </a:p>
          <a:p>
            <a:pPr lvl="0"/>
            <a:r>
              <a:rPr lang="en-US" dirty="0"/>
              <a:t>Committee information</a:t>
            </a:r>
          </a:p>
          <a:p>
            <a:pPr lvl="0"/>
            <a:r>
              <a:rPr lang="en-US" dirty="0"/>
              <a:t>Meeting processes</a:t>
            </a:r>
          </a:p>
          <a:p>
            <a:endParaRPr lang="en-US" dirty="0"/>
          </a:p>
        </p:txBody>
      </p:sp>
    </p:spTree>
    <p:extLst>
      <p:ext uri="{BB962C8B-B14F-4D97-AF65-F5344CB8AC3E}">
        <p14:creationId xmlns:p14="http://schemas.microsoft.com/office/powerpoint/2010/main" val="720653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normAutofit fontScale="90000"/>
          </a:bodyPr>
          <a:lstStyle/>
          <a:p>
            <a:r>
              <a:rPr lang="en-US" b="1" dirty="0" smtClean="0"/>
              <a:t/>
            </a:r>
            <a:br>
              <a:rPr lang="en-US" b="1" dirty="0" smtClean="0"/>
            </a:br>
            <a:r>
              <a:rPr lang="en-US" b="1" dirty="0" smtClean="0"/>
              <a:t>Effective </a:t>
            </a:r>
            <a:r>
              <a:rPr lang="en-US" b="1" dirty="0"/>
              <a:t>Communication is Key</a:t>
            </a:r>
            <a:br>
              <a:rPr lang="en-US" b="1" dirty="0"/>
            </a:br>
            <a:endParaRPr lang="en-US" dirty="0"/>
          </a:p>
        </p:txBody>
      </p:sp>
      <p:sp>
        <p:nvSpPr>
          <p:cNvPr id="3" name="Content Placeholder 2"/>
          <p:cNvSpPr>
            <a:spLocks noGrp="1"/>
          </p:cNvSpPr>
          <p:nvPr>
            <p:ph idx="1"/>
          </p:nvPr>
        </p:nvSpPr>
        <p:spPr>
          <a:xfrm>
            <a:off x="457200" y="2286001"/>
            <a:ext cx="8229600" cy="3047999"/>
          </a:xfrm>
        </p:spPr>
        <p:txBody>
          <a:bodyPr/>
          <a:lstStyle/>
          <a:p>
            <a:r>
              <a:rPr lang="en-US" b="1" i="1" dirty="0"/>
              <a:t>Relationships and communication among board members crucial for success</a:t>
            </a:r>
          </a:p>
          <a:p>
            <a:r>
              <a:rPr lang="en-US" b="1" dirty="0"/>
              <a:t>Communication tips to </a:t>
            </a:r>
            <a:r>
              <a:rPr lang="en-US" b="1" dirty="0" smtClean="0"/>
              <a:t>consider</a:t>
            </a:r>
          </a:p>
          <a:p>
            <a:r>
              <a:rPr lang="en-US" b="1" i="1" dirty="0"/>
              <a:t>Listening to and communicating with members also important</a:t>
            </a:r>
          </a:p>
          <a:p>
            <a:endParaRPr lang="en-US" dirty="0"/>
          </a:p>
        </p:txBody>
      </p:sp>
    </p:spTree>
    <p:extLst>
      <p:ext uri="{BB962C8B-B14F-4D97-AF65-F5344CB8AC3E}">
        <p14:creationId xmlns:p14="http://schemas.microsoft.com/office/powerpoint/2010/main" val="32696189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a:t> An Effective Nonprofit Board</a:t>
            </a:r>
          </a:p>
        </p:txBody>
      </p:sp>
      <p:sp>
        <p:nvSpPr>
          <p:cNvPr id="3" name="Content Placeholder 2"/>
          <p:cNvSpPr>
            <a:spLocks noGrp="1"/>
          </p:cNvSpPr>
          <p:nvPr>
            <p:ph idx="1"/>
          </p:nvPr>
        </p:nvSpPr>
        <p:spPr>
          <a:xfrm>
            <a:off x="457200" y="914400"/>
            <a:ext cx="8229600" cy="5715000"/>
          </a:xfrm>
        </p:spPr>
        <p:txBody>
          <a:bodyPr>
            <a:normAutofit lnSpcReduction="10000"/>
          </a:bodyPr>
          <a:lstStyle/>
          <a:p>
            <a:pPr lvl="0"/>
            <a:r>
              <a:rPr lang="en-US" sz="2800" b="1" dirty="0"/>
              <a:t>Clear Communication: </a:t>
            </a:r>
            <a:r>
              <a:rPr lang="en-US" sz="2800" dirty="0"/>
              <a:t>Aim to have clear communication between all parts of the organization.</a:t>
            </a:r>
          </a:p>
          <a:p>
            <a:r>
              <a:rPr lang="en-US" sz="2800" b="1" dirty="0"/>
              <a:t>Planning:</a:t>
            </a:r>
            <a:r>
              <a:rPr lang="en-US" sz="2800" dirty="0"/>
              <a:t> Plan using agendas and scheduling tools to make sure everyone is on the same </a:t>
            </a:r>
            <a:r>
              <a:rPr lang="en-US" sz="2800" dirty="0" smtClean="0"/>
              <a:t>page.</a:t>
            </a:r>
          </a:p>
          <a:p>
            <a:pPr lvl="0"/>
            <a:r>
              <a:rPr lang="en-US" sz="2800" b="1" dirty="0"/>
              <a:t>Effective Meetings:</a:t>
            </a:r>
            <a:r>
              <a:rPr lang="en-US" sz="2800" dirty="0"/>
              <a:t> Every second counts – make the most of the board's time together</a:t>
            </a:r>
            <a:r>
              <a:rPr lang="en-US" sz="2800" dirty="0" smtClean="0"/>
              <a:t>.</a:t>
            </a:r>
          </a:p>
          <a:p>
            <a:r>
              <a:rPr lang="en-US" sz="2800" b="1" dirty="0"/>
              <a:t>Use of Committees:</a:t>
            </a:r>
            <a:r>
              <a:rPr lang="en-US" sz="2800" dirty="0"/>
              <a:t> Committees can start the conversation and digest big issues quickly – a great asset</a:t>
            </a:r>
            <a:r>
              <a:rPr lang="en-US" sz="2800" dirty="0" smtClean="0"/>
              <a:t>.</a:t>
            </a:r>
          </a:p>
          <a:p>
            <a:r>
              <a:rPr lang="en-US" sz="2800" b="1" dirty="0"/>
              <a:t>Implementation of Evaluations:</a:t>
            </a:r>
            <a:r>
              <a:rPr lang="en-US" sz="2800" dirty="0"/>
              <a:t> Make sure the board is introspective and keeping track of the progress they are making</a:t>
            </a:r>
            <a:endParaRPr lang="en-US" sz="2800" dirty="0" smtClean="0"/>
          </a:p>
          <a:p>
            <a:endParaRPr lang="en-US" dirty="0" smtClean="0"/>
          </a:p>
          <a:p>
            <a:endParaRPr lang="en-US" dirty="0"/>
          </a:p>
          <a:p>
            <a:pPr lvl="0"/>
            <a:endParaRPr lang="en-US" dirty="0"/>
          </a:p>
          <a:p>
            <a:endParaRPr lang="en-US" dirty="0"/>
          </a:p>
        </p:txBody>
      </p:sp>
    </p:spTree>
    <p:extLst>
      <p:ext uri="{BB962C8B-B14F-4D97-AF65-F5344CB8AC3E}">
        <p14:creationId xmlns:p14="http://schemas.microsoft.com/office/powerpoint/2010/main" val="4190295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486400"/>
          </a:xfrm>
        </p:spPr>
        <p:txBody>
          <a:bodyPr>
            <a:normAutofit lnSpcReduction="10000"/>
          </a:bodyPr>
          <a:lstStyle/>
          <a:p>
            <a:r>
              <a:rPr lang="en-US" dirty="0"/>
              <a:t>Leaders of an </a:t>
            </a:r>
            <a:r>
              <a:rPr lang="en-US" dirty="0" smtClean="0"/>
              <a:t>organization </a:t>
            </a:r>
            <a:r>
              <a:rPr lang="en-US" dirty="0"/>
              <a:t>are able to cope with difficulties and come up with solutions against them</a:t>
            </a:r>
            <a:r>
              <a:rPr lang="en-US" dirty="0" smtClean="0"/>
              <a:t>.</a:t>
            </a:r>
          </a:p>
          <a:p>
            <a:r>
              <a:rPr lang="en-US" dirty="0"/>
              <a:t>Leaders of </a:t>
            </a:r>
            <a:r>
              <a:rPr lang="en-US" dirty="0" smtClean="0"/>
              <a:t>organizations </a:t>
            </a:r>
            <a:r>
              <a:rPr lang="en-US" dirty="0"/>
              <a:t>are not only important for sustainability but also for the employees. </a:t>
            </a:r>
            <a:endParaRPr lang="en-US" dirty="0" smtClean="0"/>
          </a:p>
          <a:p>
            <a:r>
              <a:rPr lang="en-US" dirty="0"/>
              <a:t>Leaders play a crucial role in designating the strategies of </a:t>
            </a:r>
            <a:r>
              <a:rPr lang="en-US" dirty="0" smtClean="0"/>
              <a:t>organization's. </a:t>
            </a:r>
            <a:r>
              <a:rPr lang="en-US" dirty="0"/>
              <a:t>For this reason, it is important that they, leaders, do not hesitate while making decisions and that they use </a:t>
            </a:r>
            <a:r>
              <a:rPr lang="en-US" dirty="0" smtClean="0"/>
              <a:t>initiatives.</a:t>
            </a:r>
            <a:endParaRPr lang="en-US" dirty="0"/>
          </a:p>
        </p:txBody>
      </p:sp>
    </p:spTree>
    <p:extLst>
      <p:ext uri="{BB962C8B-B14F-4D97-AF65-F5344CB8AC3E}">
        <p14:creationId xmlns:p14="http://schemas.microsoft.com/office/powerpoint/2010/main" val="2865901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229600" cy="609600"/>
          </a:xfrm>
        </p:spPr>
        <p:txBody>
          <a:bodyPr>
            <a:normAutofit fontScale="90000"/>
          </a:bodyPr>
          <a:lstStyle/>
          <a:p>
            <a:r>
              <a:rPr lang="en-US" dirty="0" smtClean="0"/>
              <a:t/>
            </a:r>
            <a:br>
              <a:rPr lang="en-US" dirty="0" smtClean="0"/>
            </a:br>
            <a:r>
              <a:rPr lang="en-US" dirty="0" smtClean="0"/>
              <a:t>Leadership </a:t>
            </a:r>
            <a:r>
              <a:rPr lang="en-US" dirty="0"/>
              <a:t>and management of NPOs </a:t>
            </a:r>
            <a:br>
              <a:rPr lang="en-US" dirty="0"/>
            </a:br>
            <a:endParaRPr lang="en-US" dirty="0"/>
          </a:p>
        </p:txBody>
      </p:sp>
      <p:sp>
        <p:nvSpPr>
          <p:cNvPr id="3" name="Content Placeholder 2"/>
          <p:cNvSpPr>
            <a:spLocks noGrp="1"/>
          </p:cNvSpPr>
          <p:nvPr>
            <p:ph idx="1"/>
          </p:nvPr>
        </p:nvSpPr>
        <p:spPr>
          <a:xfrm>
            <a:off x="457200" y="1219200"/>
            <a:ext cx="8229600" cy="5105400"/>
          </a:xfrm>
        </p:spPr>
        <p:txBody>
          <a:bodyPr/>
          <a:lstStyle/>
          <a:p>
            <a:r>
              <a:rPr lang="en-US" dirty="0"/>
              <a:t>The leadership  of those  who run  an NPO is reflected in its formation, growth, sustainability, and ultimately their permanence, as well as the leader’s influence on  their  subordinates  and  their  </a:t>
            </a:r>
            <a:r>
              <a:rPr lang="en-US" dirty="0" smtClean="0"/>
              <a:t>environment.</a:t>
            </a:r>
          </a:p>
          <a:p>
            <a:r>
              <a:rPr lang="en-US" dirty="0"/>
              <a:t>leadership  plays  an  important  role,  especially  in organizations that rely heavily on volunteer work. </a:t>
            </a:r>
          </a:p>
        </p:txBody>
      </p:sp>
    </p:spTree>
    <p:extLst>
      <p:ext uri="{BB962C8B-B14F-4D97-AF65-F5344CB8AC3E}">
        <p14:creationId xmlns:p14="http://schemas.microsoft.com/office/powerpoint/2010/main" val="166699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a:bodyPr>
          <a:lstStyle/>
          <a:p>
            <a:pPr algn="l"/>
            <a:r>
              <a:rPr lang="en-US" dirty="0" smtClean="0"/>
              <a:t> Fundamental </a:t>
            </a:r>
            <a:r>
              <a:rPr lang="en-US" dirty="0"/>
              <a:t>factors or components of </a:t>
            </a:r>
            <a:r>
              <a:rPr lang="en-US" dirty="0" smtClean="0"/>
              <a:t> </a:t>
            </a:r>
            <a:r>
              <a:rPr lang="en-US" dirty="0"/>
              <a:t>leadership</a:t>
            </a:r>
          </a:p>
        </p:txBody>
      </p:sp>
      <p:sp>
        <p:nvSpPr>
          <p:cNvPr id="3" name="Content Placeholder 2"/>
          <p:cNvSpPr>
            <a:spLocks noGrp="1"/>
          </p:cNvSpPr>
          <p:nvPr>
            <p:ph idx="1"/>
          </p:nvPr>
        </p:nvSpPr>
        <p:spPr>
          <a:xfrm>
            <a:off x="457200" y="2514601"/>
            <a:ext cx="8229600" cy="3124200"/>
          </a:xfrm>
        </p:spPr>
        <p:txBody>
          <a:bodyPr/>
          <a:lstStyle/>
          <a:p>
            <a:r>
              <a:rPr lang="en-US" b="1" dirty="0" smtClean="0"/>
              <a:t>Charisma</a:t>
            </a:r>
          </a:p>
          <a:p>
            <a:r>
              <a:rPr lang="en-US" sz="4000" b="1" dirty="0" smtClean="0"/>
              <a:t>Inspiration</a:t>
            </a:r>
          </a:p>
          <a:p>
            <a:r>
              <a:rPr lang="en-US" b="1" dirty="0"/>
              <a:t>Intellectual </a:t>
            </a:r>
            <a:r>
              <a:rPr lang="en-US" b="1" dirty="0" smtClean="0"/>
              <a:t>stimulation</a:t>
            </a:r>
          </a:p>
          <a:p>
            <a:r>
              <a:rPr lang="en-US" b="1" dirty="0"/>
              <a:t>Individualized  consideration</a:t>
            </a:r>
            <a:endParaRPr lang="en-US" dirty="0"/>
          </a:p>
        </p:txBody>
      </p:sp>
    </p:spTree>
    <p:extLst>
      <p:ext uri="{BB962C8B-B14F-4D97-AF65-F5344CB8AC3E}">
        <p14:creationId xmlns:p14="http://schemas.microsoft.com/office/powerpoint/2010/main" val="3636440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endParaRPr lang="en-US" dirty="0"/>
          </a:p>
        </p:txBody>
      </p:sp>
      <p:sp>
        <p:nvSpPr>
          <p:cNvPr id="3" name="Content Placeholder 2"/>
          <p:cNvSpPr>
            <a:spLocks noGrp="1"/>
          </p:cNvSpPr>
          <p:nvPr>
            <p:ph idx="1"/>
          </p:nvPr>
        </p:nvSpPr>
        <p:spPr>
          <a:xfrm>
            <a:off x="457200" y="1676400"/>
            <a:ext cx="8229600" cy="4449763"/>
          </a:xfrm>
        </p:spPr>
        <p:txBody>
          <a:bodyPr/>
          <a:lstStyle/>
          <a:p>
            <a:r>
              <a:rPr lang="en-US" dirty="0"/>
              <a:t>Every organization, regardless of industry, needs a strong leadership team to succeed. This is especially true for nonprofits, where executives, founders and  managers need to rally staff, volunteers and donors around a common cause.</a:t>
            </a:r>
          </a:p>
          <a:p>
            <a:endParaRPr lang="en-US" dirty="0"/>
          </a:p>
        </p:txBody>
      </p:sp>
    </p:spTree>
    <p:extLst>
      <p:ext uri="{BB962C8B-B14F-4D97-AF65-F5344CB8AC3E}">
        <p14:creationId xmlns:p14="http://schemas.microsoft.com/office/powerpoint/2010/main" val="313956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800600"/>
          </a:xfrm>
        </p:spPr>
        <p:txBody>
          <a:bodyPr/>
          <a:lstStyle/>
          <a:p>
            <a:r>
              <a:rPr lang="en-US" b="1" dirty="0"/>
              <a:t>. Individual, Organizational and External Leadership</a:t>
            </a:r>
            <a:r>
              <a:rPr lang="en-US" dirty="0"/>
              <a:t> </a:t>
            </a:r>
            <a:endParaRPr lang="en-US" dirty="0" smtClean="0"/>
          </a:p>
          <a:p>
            <a:r>
              <a:rPr lang="en-US" b="1" dirty="0"/>
              <a:t>Community Leadership</a:t>
            </a:r>
            <a:r>
              <a:rPr lang="en-US" dirty="0"/>
              <a:t> </a:t>
            </a:r>
            <a:endParaRPr lang="en-US" dirty="0" smtClean="0"/>
          </a:p>
          <a:p>
            <a:r>
              <a:rPr lang="en-US" b="1" dirty="0"/>
              <a:t>. Stakeholder and Sponsor Leadership</a:t>
            </a:r>
            <a:r>
              <a:rPr lang="en-US" dirty="0"/>
              <a:t> </a:t>
            </a:r>
            <a:endParaRPr lang="en-US" dirty="0" smtClean="0"/>
          </a:p>
          <a:p>
            <a:r>
              <a:rPr lang="en-US" b="1" dirty="0"/>
              <a:t>Problem-Solving Leadership</a:t>
            </a:r>
            <a:r>
              <a:rPr lang="en-US" dirty="0"/>
              <a:t> </a:t>
            </a:r>
            <a:endParaRPr lang="en-US" dirty="0" smtClean="0"/>
          </a:p>
          <a:p>
            <a:r>
              <a:rPr lang="en-US" b="1" dirty="0"/>
              <a:t>Strengths-Based Leadership</a:t>
            </a:r>
            <a:r>
              <a:rPr lang="en-US" dirty="0"/>
              <a:t> </a:t>
            </a:r>
            <a:endParaRPr lang="en-US" dirty="0" smtClean="0"/>
          </a:p>
          <a:p>
            <a:r>
              <a:rPr lang="en-US" b="1" dirty="0"/>
              <a:t>Next-Generation Leadership</a:t>
            </a:r>
            <a:r>
              <a:rPr lang="en-US" dirty="0"/>
              <a:t> </a:t>
            </a:r>
            <a:endParaRPr lang="en-US" dirty="0" smtClean="0"/>
          </a:p>
          <a:p>
            <a:r>
              <a:rPr lang="en-US" b="1" dirty="0"/>
              <a:t>Marketing and Communications Leadership</a:t>
            </a:r>
            <a:r>
              <a:rPr lang="en-US" dirty="0"/>
              <a:t> </a:t>
            </a:r>
          </a:p>
        </p:txBody>
      </p:sp>
    </p:spTree>
    <p:extLst>
      <p:ext uri="{BB962C8B-B14F-4D97-AF65-F5344CB8AC3E}">
        <p14:creationId xmlns:p14="http://schemas.microsoft.com/office/powerpoint/2010/main" val="2190590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Skills</a:t>
            </a:r>
            <a:endParaRPr lang="en-US" dirty="0"/>
          </a:p>
        </p:txBody>
      </p:sp>
      <p:sp>
        <p:nvSpPr>
          <p:cNvPr id="3" name="Content Placeholder 2"/>
          <p:cNvSpPr>
            <a:spLocks noGrp="1"/>
          </p:cNvSpPr>
          <p:nvPr>
            <p:ph idx="1"/>
          </p:nvPr>
        </p:nvSpPr>
        <p:spPr/>
        <p:txBody>
          <a:bodyPr/>
          <a:lstStyle/>
          <a:p>
            <a:r>
              <a:rPr lang="en-US" dirty="0"/>
              <a:t>The basic </a:t>
            </a:r>
            <a:r>
              <a:rPr lang="en-US" b="1" dirty="0"/>
              <a:t>skills</a:t>
            </a:r>
            <a:r>
              <a:rPr lang="en-US" dirty="0"/>
              <a:t> include problem solving and decision making, planning, meeting </a:t>
            </a:r>
            <a:r>
              <a:rPr lang="en-US" b="1" dirty="0"/>
              <a:t>management</a:t>
            </a:r>
            <a:r>
              <a:rPr lang="en-US" dirty="0"/>
              <a:t>, delegation, communications and </a:t>
            </a:r>
            <a:r>
              <a:rPr lang="en-US" b="1" dirty="0"/>
              <a:t>managing</a:t>
            </a:r>
            <a:r>
              <a:rPr lang="en-US" dirty="0"/>
              <a:t> yourself. Those basics are also the foundation from which to develop more advanced practices in </a:t>
            </a:r>
            <a:r>
              <a:rPr lang="en-US" b="1" dirty="0"/>
              <a:t>management</a:t>
            </a:r>
            <a:r>
              <a:rPr lang="en-US" dirty="0"/>
              <a:t> and </a:t>
            </a:r>
            <a:r>
              <a:rPr lang="en-US" b="1" dirty="0"/>
              <a:t>leadership</a:t>
            </a:r>
            <a:endParaRPr lang="en-US" dirty="0"/>
          </a:p>
        </p:txBody>
      </p:sp>
    </p:spTree>
    <p:extLst>
      <p:ext uri="{BB962C8B-B14F-4D97-AF65-F5344CB8AC3E}">
        <p14:creationId xmlns:p14="http://schemas.microsoft.com/office/powerpoint/2010/main" val="3778346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Nonprofit Leadership</a:t>
            </a:r>
            <a:endParaRPr lang="en-US" dirty="0"/>
          </a:p>
        </p:txBody>
      </p:sp>
      <p:sp>
        <p:nvSpPr>
          <p:cNvPr id="3" name="Content Placeholder 2"/>
          <p:cNvSpPr>
            <a:spLocks noGrp="1"/>
          </p:cNvSpPr>
          <p:nvPr>
            <p:ph idx="1"/>
          </p:nvPr>
        </p:nvSpPr>
        <p:spPr/>
        <p:txBody>
          <a:bodyPr/>
          <a:lstStyle/>
          <a:p>
            <a:r>
              <a:rPr lang="en-US" b="1" dirty="0"/>
              <a:t>Nonprofit </a:t>
            </a:r>
            <a:r>
              <a:rPr lang="en-US" b="1" dirty="0" smtClean="0"/>
              <a:t>Leadership</a:t>
            </a:r>
            <a:r>
              <a:rPr lang="en-US" dirty="0" smtClean="0"/>
              <a:t>:</a:t>
            </a:r>
          </a:p>
          <a:p>
            <a:r>
              <a:rPr lang="en-US" dirty="0" smtClean="0"/>
              <a:t> </a:t>
            </a:r>
            <a:r>
              <a:rPr lang="en-US" dirty="0"/>
              <a:t>The idea of “</a:t>
            </a:r>
            <a:r>
              <a:rPr lang="en-US" b="1" dirty="0"/>
              <a:t>leadership</a:t>
            </a:r>
            <a:r>
              <a:rPr lang="en-US" dirty="0"/>
              <a:t>” is the same across the private, public, and </a:t>
            </a:r>
            <a:r>
              <a:rPr lang="en-US" b="1" dirty="0"/>
              <a:t>nonprofit</a:t>
            </a:r>
            <a:r>
              <a:rPr lang="en-US" dirty="0"/>
              <a:t> sectors. Good </a:t>
            </a:r>
            <a:r>
              <a:rPr lang="en-US" b="1" dirty="0"/>
              <a:t>leadership</a:t>
            </a:r>
            <a:r>
              <a:rPr lang="en-US" dirty="0"/>
              <a:t> is rooted in the ability to achieve growing and sustaining the engagement of people to accomplish something extraordinary </a:t>
            </a:r>
            <a:r>
              <a:rPr lang="en-US" dirty="0" smtClean="0"/>
              <a:t>together.</a:t>
            </a:r>
            <a:endParaRPr lang="en-US" dirty="0"/>
          </a:p>
        </p:txBody>
      </p:sp>
    </p:spTree>
    <p:extLst>
      <p:ext uri="{BB962C8B-B14F-4D97-AF65-F5344CB8AC3E}">
        <p14:creationId xmlns:p14="http://schemas.microsoft.com/office/powerpoint/2010/main" val="2490733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Organizational Structure</a:t>
            </a:r>
            <a:endParaRPr lang="en-US" dirty="0"/>
          </a:p>
        </p:txBody>
      </p:sp>
      <p:sp>
        <p:nvSpPr>
          <p:cNvPr id="3" name="Content Placeholder 2"/>
          <p:cNvSpPr>
            <a:spLocks noGrp="1"/>
          </p:cNvSpPr>
          <p:nvPr>
            <p:ph idx="1"/>
          </p:nvPr>
        </p:nvSpPr>
        <p:spPr>
          <a:xfrm>
            <a:off x="457200" y="2133601"/>
            <a:ext cx="8229600" cy="3352800"/>
          </a:xfrm>
        </p:spPr>
        <p:txBody>
          <a:bodyPr/>
          <a:lstStyle/>
          <a:p>
            <a:r>
              <a:rPr lang="en-US" dirty="0"/>
              <a:t> </a:t>
            </a:r>
            <a:r>
              <a:rPr lang="en-US" b="1" dirty="0"/>
              <a:t>organizational</a:t>
            </a:r>
            <a:r>
              <a:rPr lang="en-US" dirty="0"/>
              <a:t> structure is the core of every </a:t>
            </a:r>
            <a:r>
              <a:rPr lang="en-US" b="1" dirty="0" smtClean="0"/>
              <a:t>nonprofit  organization</a:t>
            </a:r>
            <a:r>
              <a:rPr lang="en-US" dirty="0"/>
              <a:t>. </a:t>
            </a:r>
            <a:endParaRPr lang="en-US" dirty="0" smtClean="0"/>
          </a:p>
          <a:p>
            <a:r>
              <a:rPr lang="en-US" b="1" dirty="0" smtClean="0"/>
              <a:t>Nonprofits</a:t>
            </a:r>
            <a:r>
              <a:rPr lang="en-US" dirty="0"/>
              <a:t> consist of a board of directors and executive, managerial and administrative </a:t>
            </a:r>
            <a:r>
              <a:rPr lang="en-US" dirty="0" smtClean="0"/>
              <a:t>positions.</a:t>
            </a:r>
            <a:endParaRPr lang="en-US" dirty="0"/>
          </a:p>
        </p:txBody>
      </p:sp>
    </p:spTree>
    <p:extLst>
      <p:ext uri="{BB962C8B-B14F-4D97-AF65-F5344CB8AC3E}">
        <p14:creationId xmlns:p14="http://schemas.microsoft.com/office/powerpoint/2010/main" val="33841510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TotalTime>
  <Words>344</Words>
  <Application>Microsoft Office PowerPoint</Application>
  <PresentationFormat>On-screen Show (4:3)</PresentationFormat>
  <Paragraphs>60</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Leadership in Nonprofit Organization</vt:lpstr>
      <vt:lpstr>PowerPoint Presentation</vt:lpstr>
      <vt:lpstr> Leadership and management of NPOs  </vt:lpstr>
      <vt:lpstr> Fundamental factors or components of  leadership</vt:lpstr>
      <vt:lpstr>PowerPoint Presentation</vt:lpstr>
      <vt:lpstr>PowerPoint Presentation</vt:lpstr>
      <vt:lpstr>Basic Skills</vt:lpstr>
      <vt:lpstr>Nonprofit Leadership</vt:lpstr>
      <vt:lpstr>Organizational Structure</vt:lpstr>
      <vt:lpstr>Setting Board Expectations</vt:lpstr>
      <vt:lpstr>Setting Board Expectations</vt:lpstr>
      <vt:lpstr>Board Orientation </vt:lpstr>
      <vt:lpstr> Effective Communication is Key </vt:lpstr>
      <vt:lpstr> An Effective Nonprofit Board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Leadership in Nonprofit Organization</dc:title>
  <dc:creator>Grace</dc:creator>
  <cp:lastModifiedBy>Grace</cp:lastModifiedBy>
  <cp:revision>7</cp:revision>
  <dcterms:created xsi:type="dcterms:W3CDTF">2020-04-01T08:23:52Z</dcterms:created>
  <dcterms:modified xsi:type="dcterms:W3CDTF">2020-04-01T09:39:19Z</dcterms:modified>
</cp:coreProperties>
</file>